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57" r:id="rId4"/>
    <p:sldId id="275" r:id="rId5"/>
    <p:sldId id="276" r:id="rId6"/>
    <p:sldId id="287" r:id="rId7"/>
    <p:sldId id="261" r:id="rId8"/>
    <p:sldId id="277" r:id="rId9"/>
    <p:sldId id="278" r:id="rId10"/>
    <p:sldId id="279" r:id="rId11"/>
    <p:sldId id="263" r:id="rId12"/>
    <p:sldId id="280" r:id="rId13"/>
    <p:sldId id="264" r:id="rId14"/>
    <p:sldId id="281" r:id="rId15"/>
    <p:sldId id="265" r:id="rId16"/>
    <p:sldId id="282" r:id="rId17"/>
    <p:sldId id="274" r:id="rId18"/>
    <p:sldId id="266" r:id="rId19"/>
    <p:sldId id="283" r:id="rId20"/>
    <p:sldId id="268" r:id="rId21"/>
    <p:sldId id="284" r:id="rId22"/>
    <p:sldId id="285" r:id="rId23"/>
    <p:sldId id="269" r:id="rId24"/>
    <p:sldId id="270" r:id="rId25"/>
    <p:sldId id="273" r:id="rId26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Layer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165049"/>
            <a:ext cx="1521883" cy="118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>
            <a:extLst/>
          </p:cNvPr>
          <p:cNvSpPr>
            <a:spLocks noChangeArrowheads="1"/>
          </p:cNvSpPr>
          <p:nvPr/>
        </p:nvSpPr>
        <p:spPr bwMode="auto">
          <a:xfrm>
            <a:off x="10959466" y="5378906"/>
            <a:ext cx="984885" cy="99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3199" b="1" dirty="0">
                <a:solidFill>
                  <a:schemeClr val="bg1"/>
                </a:solidFill>
              </a:rPr>
              <a:t>1-2</a:t>
            </a:r>
            <a:r>
              <a:rPr lang="en-US" altLang="ru-RU" sz="1333" b="1" dirty="0">
                <a:solidFill>
                  <a:schemeClr val="bg1"/>
                </a:solidFill>
              </a:rPr>
              <a:t/>
            </a:r>
            <a:br>
              <a:rPr lang="en-US" altLang="ru-RU" sz="1333" b="1" dirty="0">
                <a:solidFill>
                  <a:schemeClr val="bg1"/>
                </a:solidFill>
              </a:rPr>
            </a:br>
            <a:r>
              <a:rPr lang="ru-RU" altLang="ru-RU" sz="1333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333" b="1" dirty="0" smtClean="0">
                <a:solidFill>
                  <a:schemeClr val="bg1"/>
                </a:solidFill>
              </a:rPr>
              <a:t>2022 </a:t>
            </a:r>
            <a:r>
              <a:rPr lang="ru-RU" altLang="ru-RU" sz="1333" b="1" dirty="0">
                <a:solidFill>
                  <a:schemeClr val="bg1"/>
                </a:solidFill>
              </a:rPr>
              <a:t>года</a:t>
            </a:r>
          </a:p>
        </p:txBody>
      </p:sp>
      <p:sp>
        <p:nvSpPr>
          <p:cNvPr id="7" name="Rectangle 2">
            <a:extLst/>
          </p:cNvPr>
          <p:cNvSpPr txBox="1">
            <a:spLocks noChangeArrowheads="1"/>
          </p:cNvSpPr>
          <p:nvPr/>
        </p:nvSpPr>
        <p:spPr bwMode="auto">
          <a:xfrm>
            <a:off x="2446867" y="374286"/>
            <a:ext cx="8544984" cy="6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78" tIns="0" rIns="71978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2133" dirty="0">
                <a:solidFill>
                  <a:srgbClr val="005531"/>
                </a:solidFill>
              </a:rPr>
              <a:t>XX</a:t>
            </a:r>
            <a:r>
              <a:rPr lang="en-US" sz="2133" dirty="0">
                <a:solidFill>
                  <a:srgbClr val="005531"/>
                </a:solidFill>
              </a:rPr>
              <a:t>I</a:t>
            </a:r>
            <a:r>
              <a:rPr lang="ru-RU" sz="2133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2133" dirty="0">
                <a:solidFill>
                  <a:srgbClr val="005531"/>
                </a:solidFill>
              </a:rPr>
            </a:br>
            <a:r>
              <a:rPr lang="ru-RU" sz="2133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2133" dirty="0">
              <a:solidFill>
                <a:srgbClr val="00553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67" y="2399526"/>
            <a:ext cx="8181757" cy="492291"/>
          </a:xfrm>
        </p:spPr>
        <p:txBody>
          <a:bodyPr anchor="b"/>
          <a:lstStyle>
            <a:lvl1pPr algn="l">
              <a:defRPr sz="3199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67" y="3601455"/>
            <a:ext cx="9372533" cy="1656839"/>
          </a:xfrm>
        </p:spPr>
        <p:txBody>
          <a:bodyPr/>
          <a:lstStyle>
            <a:lvl1pPr marL="0" indent="0" algn="l">
              <a:buNone/>
              <a:defRPr sz="2399" baseline="0"/>
            </a:lvl1pPr>
            <a:lvl2pPr marL="609402" indent="0" algn="ctr">
              <a:buNone/>
              <a:defRPr sz="2666"/>
            </a:lvl2pPr>
            <a:lvl3pPr marL="1218804" indent="0" algn="ctr">
              <a:buNone/>
              <a:defRPr sz="2399"/>
            </a:lvl3pPr>
            <a:lvl4pPr marL="1828206" indent="0" algn="ctr">
              <a:buNone/>
              <a:defRPr sz="2133"/>
            </a:lvl4pPr>
            <a:lvl5pPr marL="2437608" indent="0" algn="ctr">
              <a:buNone/>
              <a:defRPr sz="2133"/>
            </a:lvl5pPr>
            <a:lvl6pPr marL="3047009" indent="0" algn="ctr">
              <a:buNone/>
              <a:defRPr sz="2133"/>
            </a:lvl6pPr>
            <a:lvl7pPr marL="3656411" indent="0" algn="ctr">
              <a:buNone/>
              <a:defRPr sz="2133"/>
            </a:lvl7pPr>
            <a:lvl8pPr marL="4265813" indent="0" algn="ctr">
              <a:buNone/>
              <a:defRPr sz="2133"/>
            </a:lvl8pPr>
            <a:lvl9pPr marL="4875215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370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/>
          </p:cNvPr>
          <p:cNvSpPr txBox="1">
            <a:spLocks noChangeArrowheads="1"/>
          </p:cNvSpPr>
          <p:nvPr/>
        </p:nvSpPr>
        <p:spPr bwMode="auto">
          <a:xfrm>
            <a:off x="2446867" y="374286"/>
            <a:ext cx="8544984" cy="6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78" tIns="0" rIns="71978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2133" dirty="0">
                <a:solidFill>
                  <a:srgbClr val="005531"/>
                </a:solidFill>
              </a:rPr>
              <a:t>XX</a:t>
            </a:r>
            <a:r>
              <a:rPr lang="en-US" sz="2133" dirty="0">
                <a:solidFill>
                  <a:srgbClr val="005531"/>
                </a:solidFill>
              </a:rPr>
              <a:t>I</a:t>
            </a:r>
            <a:r>
              <a:rPr lang="ru-RU" sz="2133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2133" dirty="0">
                <a:solidFill>
                  <a:srgbClr val="005531"/>
                </a:solidFill>
              </a:rPr>
            </a:br>
            <a:r>
              <a:rPr lang="ru-RU" sz="2133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2133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165049"/>
            <a:ext cx="1521883" cy="118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/>
          </p:cNvPr>
          <p:cNvSpPr>
            <a:spLocks noChangeArrowheads="1"/>
          </p:cNvSpPr>
          <p:nvPr/>
        </p:nvSpPr>
        <p:spPr bwMode="auto">
          <a:xfrm>
            <a:off x="10959466" y="5378906"/>
            <a:ext cx="984885" cy="99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3199" b="1" dirty="0">
                <a:solidFill>
                  <a:schemeClr val="bg1"/>
                </a:solidFill>
              </a:rPr>
              <a:t>1-2</a:t>
            </a:r>
            <a:r>
              <a:rPr lang="en-US" altLang="ru-RU" sz="1333" b="1" dirty="0">
                <a:solidFill>
                  <a:schemeClr val="bg1"/>
                </a:solidFill>
              </a:rPr>
              <a:t/>
            </a:r>
            <a:br>
              <a:rPr lang="en-US" altLang="ru-RU" sz="1333" b="1" dirty="0">
                <a:solidFill>
                  <a:schemeClr val="bg1"/>
                </a:solidFill>
              </a:rPr>
            </a:br>
            <a:r>
              <a:rPr lang="ru-RU" altLang="ru-RU" sz="1333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333" b="1" dirty="0" smtClean="0">
                <a:solidFill>
                  <a:schemeClr val="bg1"/>
                </a:solidFill>
              </a:rPr>
              <a:t>2022 </a:t>
            </a:r>
            <a:r>
              <a:rPr lang="ru-RU" altLang="ru-RU" sz="1333" b="1" dirty="0">
                <a:solidFill>
                  <a:schemeClr val="bg1"/>
                </a:solidFill>
              </a:rPr>
              <a:t>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67" y="2399526"/>
            <a:ext cx="8181757" cy="492291"/>
          </a:xfrm>
        </p:spPr>
        <p:txBody>
          <a:bodyPr anchor="b"/>
          <a:lstStyle>
            <a:lvl1pPr algn="l">
              <a:defRPr sz="3199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67" y="3601455"/>
            <a:ext cx="9372533" cy="1656839"/>
          </a:xfrm>
        </p:spPr>
        <p:txBody>
          <a:bodyPr/>
          <a:lstStyle>
            <a:lvl1pPr marL="0" indent="0" algn="l">
              <a:buNone/>
              <a:defRPr sz="2399" baseline="0"/>
            </a:lvl1pPr>
            <a:lvl2pPr marL="609402" indent="0" algn="ctr">
              <a:buNone/>
              <a:defRPr sz="2666"/>
            </a:lvl2pPr>
            <a:lvl3pPr marL="1218804" indent="0" algn="ctr">
              <a:buNone/>
              <a:defRPr sz="2399"/>
            </a:lvl3pPr>
            <a:lvl4pPr marL="1828206" indent="0" algn="ctr">
              <a:buNone/>
              <a:defRPr sz="2133"/>
            </a:lvl4pPr>
            <a:lvl5pPr marL="2437608" indent="0" algn="ctr">
              <a:buNone/>
              <a:defRPr sz="2133"/>
            </a:lvl5pPr>
            <a:lvl6pPr marL="3047009" indent="0" algn="ctr">
              <a:buNone/>
              <a:defRPr sz="2133"/>
            </a:lvl6pPr>
            <a:lvl7pPr marL="3656411" indent="0" algn="ctr">
              <a:buNone/>
              <a:defRPr sz="2133"/>
            </a:lvl7pPr>
            <a:lvl8pPr marL="4265813" indent="0" algn="ctr">
              <a:buNone/>
              <a:defRPr sz="2133"/>
            </a:lvl8pPr>
            <a:lvl9pPr marL="4875215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52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/>
          </p:cNvPr>
          <p:cNvSpPr txBox="1">
            <a:spLocks noChangeArrowheads="1"/>
          </p:cNvSpPr>
          <p:nvPr/>
        </p:nvSpPr>
        <p:spPr bwMode="auto">
          <a:xfrm>
            <a:off x="2446867" y="374286"/>
            <a:ext cx="8544984" cy="6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78" tIns="0" rIns="71978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2133" dirty="0">
                <a:solidFill>
                  <a:srgbClr val="005531"/>
                </a:solidFill>
              </a:rPr>
              <a:t>XX</a:t>
            </a:r>
            <a:r>
              <a:rPr lang="en-US" sz="2133" dirty="0">
                <a:solidFill>
                  <a:srgbClr val="005531"/>
                </a:solidFill>
              </a:rPr>
              <a:t>I</a:t>
            </a:r>
            <a:r>
              <a:rPr lang="ru-RU" sz="2133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2133" dirty="0">
                <a:solidFill>
                  <a:srgbClr val="005531"/>
                </a:solidFill>
              </a:rPr>
            </a:br>
            <a:r>
              <a:rPr lang="ru-RU" sz="2133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2133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165049"/>
            <a:ext cx="1521883" cy="118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/>
          </p:cNvPr>
          <p:cNvSpPr>
            <a:spLocks noChangeArrowheads="1"/>
          </p:cNvSpPr>
          <p:nvPr/>
        </p:nvSpPr>
        <p:spPr bwMode="auto">
          <a:xfrm>
            <a:off x="10959466" y="5378906"/>
            <a:ext cx="984885" cy="99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3199" b="1" dirty="0">
                <a:solidFill>
                  <a:schemeClr val="bg1"/>
                </a:solidFill>
              </a:rPr>
              <a:t>1-2</a:t>
            </a:r>
            <a:r>
              <a:rPr lang="en-US" altLang="ru-RU" sz="1333" b="1" dirty="0">
                <a:solidFill>
                  <a:schemeClr val="bg1"/>
                </a:solidFill>
              </a:rPr>
              <a:t/>
            </a:r>
            <a:br>
              <a:rPr lang="en-US" altLang="ru-RU" sz="1333" b="1" dirty="0">
                <a:solidFill>
                  <a:schemeClr val="bg1"/>
                </a:solidFill>
              </a:rPr>
            </a:br>
            <a:r>
              <a:rPr lang="ru-RU" altLang="ru-RU" sz="1333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333" b="1" dirty="0" smtClean="0">
                <a:solidFill>
                  <a:schemeClr val="bg1"/>
                </a:solidFill>
              </a:rPr>
              <a:t>2022 </a:t>
            </a:r>
            <a:r>
              <a:rPr lang="ru-RU" altLang="ru-RU" sz="1333" b="1" dirty="0">
                <a:solidFill>
                  <a:schemeClr val="bg1"/>
                </a:solidFill>
              </a:rPr>
              <a:t>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67" y="2399526"/>
            <a:ext cx="8181757" cy="492291"/>
          </a:xfrm>
        </p:spPr>
        <p:txBody>
          <a:bodyPr anchor="b"/>
          <a:lstStyle>
            <a:lvl1pPr algn="l">
              <a:defRPr sz="3199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67" y="3601455"/>
            <a:ext cx="9372533" cy="1656839"/>
          </a:xfrm>
        </p:spPr>
        <p:txBody>
          <a:bodyPr/>
          <a:lstStyle>
            <a:lvl1pPr marL="0" indent="0" algn="l">
              <a:buNone/>
              <a:defRPr sz="2399" baseline="0"/>
            </a:lvl1pPr>
            <a:lvl2pPr marL="609402" indent="0" algn="ctr">
              <a:buNone/>
              <a:defRPr sz="2666"/>
            </a:lvl2pPr>
            <a:lvl3pPr marL="1218804" indent="0" algn="ctr">
              <a:buNone/>
              <a:defRPr sz="2399"/>
            </a:lvl3pPr>
            <a:lvl4pPr marL="1828206" indent="0" algn="ctr">
              <a:buNone/>
              <a:defRPr sz="2133"/>
            </a:lvl4pPr>
            <a:lvl5pPr marL="2437608" indent="0" algn="ctr">
              <a:buNone/>
              <a:defRPr sz="2133"/>
            </a:lvl5pPr>
            <a:lvl6pPr marL="3047009" indent="0" algn="ctr">
              <a:buNone/>
              <a:defRPr sz="2133"/>
            </a:lvl6pPr>
            <a:lvl7pPr marL="3656411" indent="0" algn="ctr">
              <a:buNone/>
              <a:defRPr sz="2133"/>
            </a:lvl7pPr>
            <a:lvl8pPr marL="4265813" indent="0" algn="ctr">
              <a:buNone/>
              <a:defRPr sz="2133"/>
            </a:lvl8pPr>
            <a:lvl9pPr marL="4875215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80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/>
          </p:cNvPr>
          <p:cNvSpPr txBox="1">
            <a:spLocks noChangeArrowheads="1"/>
          </p:cNvSpPr>
          <p:nvPr/>
        </p:nvSpPr>
        <p:spPr bwMode="auto">
          <a:xfrm>
            <a:off x="2159000" y="374286"/>
            <a:ext cx="8544984" cy="65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78" tIns="0" rIns="71978" bIns="0" anchor="ctr"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 b="1" kern="1200">
                <a:solidFill>
                  <a:srgbClr val="0F5D9B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F5D9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ru-RU" sz="2133" dirty="0">
                <a:solidFill>
                  <a:srgbClr val="005531"/>
                </a:solidFill>
              </a:rPr>
              <a:t>XX</a:t>
            </a:r>
            <a:r>
              <a:rPr lang="en-US" sz="2133" dirty="0">
                <a:solidFill>
                  <a:srgbClr val="005531"/>
                </a:solidFill>
              </a:rPr>
              <a:t>I</a:t>
            </a:r>
            <a:r>
              <a:rPr lang="ru-RU" sz="2133" dirty="0">
                <a:solidFill>
                  <a:srgbClr val="005531"/>
                </a:solidFill>
              </a:rPr>
              <a:t>I международная научно-практическая конференция </a:t>
            </a:r>
            <a:br>
              <a:rPr lang="ru-RU" sz="2133" dirty="0">
                <a:solidFill>
                  <a:srgbClr val="005531"/>
                </a:solidFill>
              </a:rPr>
            </a:br>
            <a:r>
              <a:rPr lang="ru-RU" sz="2133" dirty="0">
                <a:solidFill>
                  <a:srgbClr val="005531"/>
                </a:solidFill>
              </a:rPr>
              <a:t>НОВЫЕ ИНФОРМАЦИОННЫЕ ТЕХНОЛОГИИ В ОБРАЗОВАНИИ </a:t>
            </a:r>
            <a:endParaRPr lang="ru-RU" altLang="ru-RU" sz="2133" dirty="0">
              <a:solidFill>
                <a:srgbClr val="005531"/>
              </a:solidFill>
            </a:endParaRPr>
          </a:p>
        </p:txBody>
      </p:sp>
      <p:pic>
        <p:nvPicPr>
          <p:cNvPr id="6" name="Picture 16" descr="Layer 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4" y="133310"/>
            <a:ext cx="1521883" cy="118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>
            <a:extLst/>
          </p:cNvPr>
          <p:cNvSpPr>
            <a:spLocks noChangeArrowheads="1"/>
          </p:cNvSpPr>
          <p:nvPr/>
        </p:nvSpPr>
        <p:spPr bwMode="auto">
          <a:xfrm>
            <a:off x="10959466" y="5378906"/>
            <a:ext cx="984885" cy="99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altLang="ru-RU" sz="3199" b="1" dirty="0">
                <a:solidFill>
                  <a:schemeClr val="bg1"/>
                </a:solidFill>
              </a:rPr>
              <a:t>1-2</a:t>
            </a:r>
            <a:r>
              <a:rPr lang="en-US" altLang="ru-RU" sz="1333" b="1" dirty="0">
                <a:solidFill>
                  <a:schemeClr val="bg1"/>
                </a:solidFill>
              </a:rPr>
              <a:t/>
            </a:r>
            <a:br>
              <a:rPr lang="en-US" altLang="ru-RU" sz="1333" b="1" dirty="0">
                <a:solidFill>
                  <a:schemeClr val="bg1"/>
                </a:solidFill>
              </a:rPr>
            </a:br>
            <a:r>
              <a:rPr lang="ru-RU" altLang="ru-RU" sz="1333" b="1" dirty="0">
                <a:solidFill>
                  <a:schemeClr val="bg1"/>
                </a:solidFill>
              </a:rPr>
              <a:t>февраля</a:t>
            </a:r>
          </a:p>
          <a:p>
            <a:pPr algn="r" eaLnBrk="1" hangingPunct="1">
              <a:defRPr/>
            </a:pPr>
            <a:r>
              <a:rPr lang="ru-RU" altLang="ru-RU" sz="1333" b="1" dirty="0" smtClean="0">
                <a:solidFill>
                  <a:schemeClr val="bg1"/>
                </a:solidFill>
              </a:rPr>
              <a:t>2022 </a:t>
            </a:r>
            <a:r>
              <a:rPr lang="ru-RU" altLang="ru-RU" sz="1333" b="1" dirty="0">
                <a:solidFill>
                  <a:schemeClr val="bg1"/>
                </a:solidFill>
              </a:rPr>
              <a:t>года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5467" y="2399526"/>
            <a:ext cx="8181757" cy="492291"/>
          </a:xfrm>
        </p:spPr>
        <p:txBody>
          <a:bodyPr anchor="b"/>
          <a:lstStyle>
            <a:lvl1pPr algn="l">
              <a:defRPr sz="3199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67" y="3601455"/>
            <a:ext cx="9372533" cy="1656839"/>
          </a:xfrm>
        </p:spPr>
        <p:txBody>
          <a:bodyPr/>
          <a:lstStyle>
            <a:lvl1pPr marL="0" indent="0" algn="l">
              <a:buNone/>
              <a:defRPr sz="2399" baseline="0"/>
            </a:lvl1pPr>
            <a:lvl2pPr marL="609402" indent="0" algn="ctr">
              <a:buNone/>
              <a:defRPr sz="2666"/>
            </a:lvl2pPr>
            <a:lvl3pPr marL="1218804" indent="0" algn="ctr">
              <a:buNone/>
              <a:defRPr sz="2399"/>
            </a:lvl3pPr>
            <a:lvl4pPr marL="1828206" indent="0" algn="ctr">
              <a:buNone/>
              <a:defRPr sz="2133"/>
            </a:lvl4pPr>
            <a:lvl5pPr marL="2437608" indent="0" algn="ctr">
              <a:buNone/>
              <a:defRPr sz="2133"/>
            </a:lvl5pPr>
            <a:lvl6pPr marL="3047009" indent="0" algn="ctr">
              <a:buNone/>
              <a:defRPr sz="2133"/>
            </a:lvl6pPr>
            <a:lvl7pPr marL="3656411" indent="0" algn="ctr">
              <a:buNone/>
              <a:defRPr sz="2133"/>
            </a:lvl7pPr>
            <a:lvl8pPr marL="4265813" indent="0" algn="ctr">
              <a:buNone/>
              <a:defRPr sz="2133"/>
            </a:lvl8pPr>
            <a:lvl9pPr marL="4875215" indent="0" algn="ctr">
              <a:buNone/>
              <a:defRPr sz="2133"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47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4434" y="1917108"/>
            <a:ext cx="11523133" cy="391039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84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34435" y="1680115"/>
            <a:ext cx="5664200" cy="825245"/>
          </a:xfrm>
        </p:spPr>
        <p:txBody>
          <a:bodyPr anchor="b"/>
          <a:lstStyle>
            <a:lvl1pPr marL="0" indent="0">
              <a:buNone/>
              <a:defRPr sz="3199" b="1" baseline="0">
                <a:solidFill>
                  <a:srgbClr val="008637"/>
                </a:solidFill>
              </a:defRPr>
            </a:lvl1pPr>
            <a:lvl2pPr marL="609402" indent="0">
              <a:buNone/>
              <a:defRPr sz="2666" b="1"/>
            </a:lvl2pPr>
            <a:lvl3pPr marL="1218804" indent="0">
              <a:buNone/>
              <a:defRPr sz="2399" b="1"/>
            </a:lvl3pPr>
            <a:lvl4pPr marL="1828206" indent="0">
              <a:buNone/>
              <a:defRPr sz="2133" b="1"/>
            </a:lvl4pPr>
            <a:lvl5pPr marL="2437608" indent="0">
              <a:buNone/>
              <a:defRPr sz="2133" b="1"/>
            </a:lvl5pPr>
            <a:lvl6pPr marL="3047009" indent="0">
              <a:buNone/>
              <a:defRPr sz="2133" b="1"/>
            </a:lvl6pPr>
            <a:lvl7pPr marL="3656411" indent="0">
              <a:buNone/>
              <a:defRPr sz="2133" b="1"/>
            </a:lvl7pPr>
            <a:lvl8pPr marL="4265813" indent="0">
              <a:buNone/>
              <a:defRPr sz="2133" b="1"/>
            </a:lvl8pPr>
            <a:lvl9pPr marL="4875215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4435" y="2505360"/>
            <a:ext cx="5664200" cy="35151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0115"/>
            <a:ext cx="5685365" cy="825245"/>
          </a:xfrm>
        </p:spPr>
        <p:txBody>
          <a:bodyPr anchor="b"/>
          <a:lstStyle>
            <a:lvl1pPr marL="0" indent="0">
              <a:buNone/>
              <a:defRPr sz="3199" b="1">
                <a:solidFill>
                  <a:srgbClr val="008637"/>
                </a:solidFill>
              </a:defRPr>
            </a:lvl1pPr>
            <a:lvl2pPr marL="609402" indent="0">
              <a:buNone/>
              <a:defRPr sz="2666" b="1"/>
            </a:lvl2pPr>
            <a:lvl3pPr marL="1218804" indent="0">
              <a:buNone/>
              <a:defRPr sz="2399" b="1"/>
            </a:lvl3pPr>
            <a:lvl4pPr marL="1828206" indent="0">
              <a:buNone/>
              <a:defRPr sz="2133" b="1"/>
            </a:lvl4pPr>
            <a:lvl5pPr marL="2437608" indent="0">
              <a:buNone/>
              <a:defRPr sz="2133" b="1"/>
            </a:lvl5pPr>
            <a:lvl6pPr marL="3047009" indent="0">
              <a:buNone/>
              <a:defRPr sz="2133" b="1"/>
            </a:lvl6pPr>
            <a:lvl7pPr marL="3656411" indent="0">
              <a:buNone/>
              <a:defRPr sz="2133" b="1"/>
            </a:lvl7pPr>
            <a:lvl8pPr marL="4265813" indent="0">
              <a:buNone/>
              <a:defRPr sz="2133" b="1"/>
            </a:lvl8pPr>
            <a:lvl9pPr marL="4875215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199" y="2505360"/>
            <a:ext cx="5685367" cy="351512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1967541" y="453588"/>
            <a:ext cx="9601200" cy="49229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98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34434" y="1917108"/>
            <a:ext cx="11523133" cy="3910393"/>
          </a:xfrm>
        </p:spPr>
        <p:txBody>
          <a:bodyPr/>
          <a:lstStyle>
            <a:lvl1pPr marL="0" indent="0" algn="l">
              <a:buNone/>
              <a:defRPr/>
            </a:lvl1pPr>
            <a:lvl2pPr marL="482443" indent="0" algn="l">
              <a:buNone/>
              <a:defRPr/>
            </a:lvl2pPr>
            <a:lvl3pPr marL="958538" indent="0" algn="l">
              <a:buNone/>
              <a:defRPr/>
            </a:lvl3pPr>
            <a:lvl4pPr marL="1878989" indent="0" algn="l">
              <a:buNone/>
              <a:defRPr/>
            </a:lvl4pPr>
            <a:lvl5pPr marL="2437608" indent="0" algn="l"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5022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967541" y="453588"/>
            <a:ext cx="9601200" cy="49229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73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6120"/>
            <a:ext cx="5156200" cy="43505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826120"/>
            <a:ext cx="5156200" cy="43505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67541" y="453588"/>
            <a:ext cx="9601200" cy="492291"/>
          </a:xfr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12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68500" y="452827"/>
            <a:ext cx="9601200" cy="493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0" rIns="5400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7" name="Picture 16" descr="Layer 2"/>
          <p:cNvPicPr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34" y="165049"/>
            <a:ext cx="1521884" cy="118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917108"/>
            <a:ext cx="7681384" cy="3910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</p:txBody>
      </p:sp>
      <p:sp>
        <p:nvSpPr>
          <p:cNvPr id="49165" name="Rectangle 13">
            <a:extLst/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34433" y="6307837"/>
            <a:ext cx="2305051" cy="20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333" b="1">
                <a:solidFill>
                  <a:srgbClr val="00863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D35F5A6-A418-4C61-96F4-0A0650738EA3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9166" name="Rectangle 14">
            <a:extLst/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6367" y="6212616"/>
            <a:ext cx="8832851" cy="348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1" hangingPunct="1">
              <a:defRPr sz="1066" b="1">
                <a:solidFill>
                  <a:srgbClr val="00863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/>
          </a:p>
        </p:txBody>
      </p:sp>
      <p:sp>
        <p:nvSpPr>
          <p:cNvPr id="49167" name="Rectangle 15">
            <a:extLst/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01352" y="6320533"/>
            <a:ext cx="1020233" cy="20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333" b="1">
                <a:solidFill>
                  <a:srgbClr val="008637"/>
                </a:solidFill>
              </a:defRPr>
            </a:lvl1pPr>
          </a:lstStyle>
          <a:p>
            <a:fld id="{9CA2F97D-BE04-4F3A-B5B2-0B128BDC4F4E}" type="slidenum">
              <a:rPr lang="ru-RU" smtClean="0"/>
              <a:t>‹#›</a:t>
            </a:fld>
            <a:endParaRPr lang="ru-RU"/>
          </a:p>
        </p:txBody>
      </p:sp>
      <p:sp>
        <p:nvSpPr>
          <p:cNvPr id="1032" name="Line 16"/>
          <p:cNvSpPr>
            <a:spLocks noChangeShapeType="1"/>
          </p:cNvSpPr>
          <p:nvPr/>
        </p:nvSpPr>
        <p:spPr bwMode="auto">
          <a:xfrm>
            <a:off x="334434" y="6117395"/>
            <a:ext cx="11523133" cy="0"/>
          </a:xfrm>
          <a:prstGeom prst="line">
            <a:avLst/>
          </a:prstGeom>
          <a:noFill/>
          <a:ln w="9525">
            <a:solidFill>
              <a:srgbClr val="00863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sz="2399"/>
          </a:p>
        </p:txBody>
      </p:sp>
    </p:spTree>
    <p:extLst>
      <p:ext uri="{BB962C8B-B14F-4D97-AF65-F5344CB8AC3E}">
        <p14:creationId xmlns:p14="http://schemas.microsoft.com/office/powerpoint/2010/main" val="2300858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199" b="1" kern="1200">
          <a:solidFill>
            <a:srgbClr val="00553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99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99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99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99" b="1">
          <a:solidFill>
            <a:srgbClr val="00553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609402" algn="l" rtl="0" eaLnBrk="1" fontAlgn="base" hangingPunct="1">
        <a:spcBef>
          <a:spcPct val="0"/>
        </a:spcBef>
        <a:spcAft>
          <a:spcPct val="0"/>
        </a:spcAft>
        <a:defRPr sz="3466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1218804" algn="l" rtl="0" eaLnBrk="1" fontAlgn="base" hangingPunct="1">
        <a:spcBef>
          <a:spcPct val="0"/>
        </a:spcBef>
        <a:spcAft>
          <a:spcPct val="0"/>
        </a:spcAft>
        <a:defRPr sz="3466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828206" algn="l" rtl="0" eaLnBrk="1" fontAlgn="base" hangingPunct="1">
        <a:spcBef>
          <a:spcPct val="0"/>
        </a:spcBef>
        <a:spcAft>
          <a:spcPct val="0"/>
        </a:spcAft>
        <a:defRPr sz="3466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2437608" algn="l" rtl="0" eaLnBrk="1" fontAlgn="base" hangingPunct="1">
        <a:spcBef>
          <a:spcPct val="0"/>
        </a:spcBef>
        <a:spcAft>
          <a:spcPct val="0"/>
        </a:spcAft>
        <a:defRPr sz="3466" b="1">
          <a:solidFill>
            <a:srgbClr val="0F5D9B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43338" indent="-243338" algn="l" rtl="0" eaLnBrk="1" fontAlgn="base" hangingPunct="1">
        <a:spcBef>
          <a:spcPct val="35000"/>
        </a:spcBef>
        <a:spcAft>
          <a:spcPct val="0"/>
        </a:spcAft>
        <a:buClr>
          <a:srgbClr val="005531"/>
        </a:buClr>
        <a:buFont typeface="Wingdings" panose="05000000000000000000" pitchFamily="2" charset="2"/>
        <a:buChar char="§"/>
        <a:defRPr sz="2666" kern="1200">
          <a:solidFill>
            <a:schemeClr val="tx1"/>
          </a:solidFill>
          <a:latin typeface="+mn-lt"/>
          <a:ea typeface="+mn-ea"/>
          <a:cs typeface="+mn-cs"/>
        </a:defRPr>
      </a:lvl1pPr>
      <a:lvl2pPr marL="719433" indent="-236990" algn="l" rtl="0" eaLnBrk="1" fontAlgn="base" hangingPunct="1">
        <a:spcBef>
          <a:spcPct val="35000"/>
        </a:spcBef>
        <a:spcAft>
          <a:spcPct val="0"/>
        </a:spcAft>
        <a:buClr>
          <a:srgbClr val="008637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97644" indent="-239106" algn="l" rtl="0" eaLnBrk="1" fontAlgn="base" hangingPunct="1">
        <a:spcBef>
          <a:spcPct val="35000"/>
        </a:spcBef>
        <a:spcAft>
          <a:spcPct val="0"/>
        </a:spcAft>
        <a:buClr>
          <a:schemeClr val="bg2"/>
        </a:buClr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2183690" indent="-304701" algn="l" rtl="0" eaLnBrk="1" fontAlgn="base" hangingPunct="1">
        <a:spcBef>
          <a:spcPct val="35000"/>
        </a:spcBef>
        <a:spcAft>
          <a:spcPct val="0"/>
        </a:spcAft>
        <a:buClr>
          <a:schemeClr val="bg2"/>
        </a:buClr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742308" indent="-304701" algn="l" rtl="0" eaLnBrk="1" fontAlgn="base" hangingPunct="1">
        <a:spcBef>
          <a:spcPct val="35000"/>
        </a:spcBef>
        <a:spcAft>
          <a:spcPct val="0"/>
        </a:spcAft>
        <a:buChar char="•"/>
        <a:defRPr sz="1866" kern="1200">
          <a:solidFill>
            <a:schemeClr val="tx1"/>
          </a:solidFill>
          <a:latin typeface="+mn-lt"/>
          <a:ea typeface="+mn-ea"/>
          <a:cs typeface="+mn-cs"/>
        </a:defRPr>
      </a:lvl5pPr>
      <a:lvl6pPr marL="3351710" indent="-304701" algn="l" defTabSz="1218804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961112" indent="-304701" algn="l" defTabSz="1218804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570514" indent="-304701" algn="l" defTabSz="1218804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5179916" indent="-304701" algn="l" defTabSz="1218804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1pPr>
      <a:lvl2pPr marL="609402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218804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3pPr>
      <a:lvl4pPr marL="1828206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4pPr>
      <a:lvl5pPr marL="2437608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5pPr>
      <a:lvl6pPr marL="3047009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6pPr>
      <a:lvl7pPr marL="3656411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7pPr>
      <a:lvl8pPr marL="4265813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8pPr>
      <a:lvl9pPr marL="4875215" algn="l" defTabSz="1218804" rtl="0" eaLnBrk="1" latinLnBrk="0" hangingPunct="1">
        <a:defRPr sz="23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1295467" y="2605915"/>
            <a:ext cx="8181757" cy="738664"/>
          </a:xfrm>
        </p:spPr>
        <p:txBody>
          <a:bodyPr/>
          <a:lstStyle/>
          <a:p>
            <a:r>
              <a:rPr lang="ru-RU" sz="2400" dirty="0"/>
              <a:t>Внедрение «1С:Университет ПРОФ» в Омском государственном университете путей сообщения</a:t>
            </a:r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295467" y="3929928"/>
            <a:ext cx="9372533" cy="1656839"/>
          </a:xfrm>
        </p:spPr>
        <p:txBody>
          <a:bodyPr/>
          <a:lstStyle/>
          <a:p>
            <a:r>
              <a:rPr lang="ru-RU" sz="1800" b="1" dirty="0" err="1"/>
              <a:t>Корыткин</a:t>
            </a:r>
            <a:r>
              <a:rPr lang="ru-RU" sz="1800" b="1" dirty="0"/>
              <a:t> Евгений Юрьевич</a:t>
            </a:r>
          </a:p>
          <a:p>
            <a:pPr>
              <a:spcBef>
                <a:spcPts val="35"/>
              </a:spcBef>
            </a:pPr>
            <a:r>
              <a:rPr lang="ru-RU" sz="1600" dirty="0"/>
              <a:t>Начальник Управления информационных технологий</a:t>
            </a:r>
            <a:r>
              <a:rPr lang="en-US" sz="1600" dirty="0"/>
              <a:t> </a:t>
            </a:r>
            <a:r>
              <a:rPr lang="ru-RU" sz="1600" dirty="0"/>
              <a:t>Омского государственного университета путей сообщения</a:t>
            </a:r>
          </a:p>
          <a:p>
            <a:r>
              <a:rPr lang="ru-RU" sz="1800" b="1" dirty="0"/>
              <a:t>Васильев Арсений Владленович</a:t>
            </a:r>
          </a:p>
          <a:p>
            <a:pPr>
              <a:spcBef>
                <a:spcPts val="35"/>
              </a:spcBef>
            </a:pPr>
            <a:r>
              <a:rPr lang="ru-RU" sz="1600" dirty="0"/>
              <a:t>Руководитель службы поддержки АСУ и документооборота</a:t>
            </a:r>
            <a:r>
              <a:rPr lang="en-US" sz="1600" dirty="0"/>
              <a:t> </a:t>
            </a:r>
            <a:r>
              <a:rPr lang="ru-RU" sz="1600" dirty="0"/>
              <a:t>УИТ</a:t>
            </a:r>
            <a:r>
              <a:rPr lang="en-US" sz="1600" dirty="0"/>
              <a:t> </a:t>
            </a:r>
            <a:r>
              <a:rPr lang="ru-RU" sz="1600" dirty="0"/>
              <a:t>Омского государственного университета путей </a:t>
            </a:r>
            <a:r>
              <a:rPr lang="ru-RU" sz="1600" dirty="0" smtClean="0"/>
              <a:t>сообщения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3833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7541" y="515067"/>
            <a:ext cx="9601200" cy="369332"/>
          </a:xfrm>
        </p:spPr>
        <p:txBody>
          <a:bodyPr/>
          <a:lstStyle/>
          <a:p>
            <a:r>
              <a:rPr lang="ru-RU" sz="2400" dirty="0"/>
              <a:t>Подсистема «Расчеты с обучающимися»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05092" y="1918456"/>
            <a:ext cx="8726118" cy="341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Три вида занятости</a:t>
            </a:r>
          </a:p>
          <a:p>
            <a:pPr lvl="1"/>
            <a:r>
              <a:rPr lang="ru-RU" dirty="0"/>
              <a:t>Основное место </a:t>
            </a:r>
            <a:r>
              <a:rPr lang="ru-RU" dirty="0" smtClean="0"/>
              <a:t>работы</a:t>
            </a:r>
          </a:p>
          <a:p>
            <a:pPr lvl="1"/>
            <a:r>
              <a:rPr lang="ru-RU" dirty="0"/>
              <a:t>Внутреннее </a:t>
            </a:r>
            <a:r>
              <a:rPr lang="ru-RU" dirty="0" smtClean="0"/>
              <a:t>совместительство</a:t>
            </a:r>
          </a:p>
          <a:p>
            <a:pPr lvl="1"/>
            <a:r>
              <a:rPr lang="ru-RU" dirty="0"/>
              <a:t>На условиях почасовой оплаты труда</a:t>
            </a: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Фрагмент кода доработки расчета часов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Распределение поручение (нагрузка)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3261" y="3037810"/>
            <a:ext cx="5000539" cy="192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04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838199" y="1826120"/>
            <a:ext cx="10730541" cy="4350523"/>
          </a:xfrm>
        </p:spPr>
        <p:txBody>
          <a:bodyPr/>
          <a:lstStyle/>
          <a:p>
            <a:r>
              <a:rPr lang="ru-RU" dirty="0" smtClean="0"/>
              <a:t>План доработки</a:t>
            </a:r>
          </a:p>
          <a:p>
            <a:pPr lvl="1"/>
            <a:r>
              <a:rPr lang="ru-RU" dirty="0" smtClean="0"/>
              <a:t>Настройка потоков (Справочник), в котором вносится информация по группам, которые относятся к потоку</a:t>
            </a:r>
          </a:p>
          <a:p>
            <a:pPr lvl="1"/>
            <a:r>
              <a:rPr lang="ru-RU" dirty="0" smtClean="0"/>
              <a:t>Добавление полей объединения в справочник «Настройка формирования контингента», таких как «Группа» и «Поток»</a:t>
            </a:r>
          </a:p>
          <a:p>
            <a:pPr lvl="1"/>
            <a:r>
              <a:rPr lang="ru-RU" dirty="0" smtClean="0"/>
              <a:t>Документ «Предпочтения преподавателей», в котором будет вносится информация по дисциплинам, которые ведет преподаватель в учебном году</a:t>
            </a:r>
          </a:p>
          <a:p>
            <a:pPr lvl="1"/>
            <a:r>
              <a:rPr lang="ru-RU" dirty="0" smtClean="0"/>
              <a:t>Создание обработок формирования контингента и распределения поручений относительно доработок.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Распределение поручение (нагрузка)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3691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ru-RU" sz="2400" dirty="0"/>
              <a:t>Управление студенческим составом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Учет успеваемости)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434" y="1917108"/>
            <a:ext cx="11235266" cy="3910393"/>
          </a:xfrm>
        </p:spPr>
        <p:txBody>
          <a:bodyPr/>
          <a:lstStyle/>
          <a:p>
            <a:r>
              <a:rPr lang="ru-RU" dirty="0" smtClean="0"/>
              <a:t>Ведомость (Печатных формы)</a:t>
            </a:r>
          </a:p>
          <a:p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34" y="2529839"/>
            <a:ext cx="5665590" cy="29997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082" y="1861754"/>
            <a:ext cx="3728458" cy="382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ru-RU" sz="2400" dirty="0"/>
              <a:t>Управление студенческим составом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Учет успеваемости)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434" y="1917108"/>
            <a:ext cx="11235266" cy="3910393"/>
          </a:xfrm>
        </p:spPr>
        <p:txBody>
          <a:bodyPr/>
          <a:lstStyle/>
          <a:p>
            <a:r>
              <a:rPr lang="ru-RU" dirty="0" smtClean="0"/>
              <a:t>Фрагмент кода </a:t>
            </a:r>
            <a:br>
              <a:rPr lang="ru-RU" dirty="0" smtClean="0"/>
            </a:br>
            <a:r>
              <a:rPr lang="ru-RU" dirty="0" smtClean="0"/>
              <a:t>заполнение преподавателя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8501" y="1682863"/>
            <a:ext cx="4723716" cy="414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91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514677"/>
            <a:ext cx="9601200" cy="369332"/>
          </a:xfrm>
        </p:spPr>
        <p:txBody>
          <a:bodyPr/>
          <a:lstStyle/>
          <a:p>
            <a:r>
              <a:rPr lang="ru-RU" sz="2400" dirty="0"/>
              <a:t>Финансы (Стипендия)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434" y="1917108"/>
            <a:ext cx="11235266" cy="3910393"/>
          </a:xfrm>
        </p:spPr>
        <p:txBody>
          <a:bodyPr/>
          <a:lstStyle/>
          <a:p>
            <a:r>
              <a:rPr lang="ru-RU" dirty="0" smtClean="0"/>
              <a:t>Формула расчета </a:t>
            </a:r>
            <a:br>
              <a:rPr lang="ru-RU" dirty="0" smtClean="0"/>
            </a:br>
            <a:r>
              <a:rPr lang="ru-RU" dirty="0" smtClean="0"/>
              <a:t>государственной стипендии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219" y="3020019"/>
            <a:ext cx="5112848" cy="28074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2067" y="2530137"/>
            <a:ext cx="5900863" cy="319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2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514677"/>
            <a:ext cx="9601200" cy="369332"/>
          </a:xfrm>
        </p:spPr>
        <p:txBody>
          <a:bodyPr/>
          <a:lstStyle/>
          <a:p>
            <a:r>
              <a:rPr lang="ru-RU" sz="2400" dirty="0"/>
              <a:t>Финансы (Стипендия)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434" y="1917109"/>
            <a:ext cx="11235266" cy="2015700"/>
          </a:xfrm>
        </p:spPr>
        <p:txBody>
          <a:bodyPr/>
          <a:lstStyle/>
          <a:p>
            <a:r>
              <a:rPr lang="ru-RU" smtClean="0"/>
              <a:t>Виды стипендий:</a:t>
            </a:r>
          </a:p>
          <a:p>
            <a:pPr lvl="1"/>
            <a:r>
              <a:rPr lang="ru-RU" smtClean="0"/>
              <a:t>Государственная академическая стипендия студентам</a:t>
            </a:r>
          </a:p>
          <a:p>
            <a:pPr lvl="1"/>
            <a:r>
              <a:rPr lang="ru-RU" smtClean="0"/>
              <a:t>Повышенная государственная академическая стипендия студентам</a:t>
            </a:r>
          </a:p>
          <a:p>
            <a:pPr lvl="1"/>
            <a:r>
              <a:rPr lang="ru-RU" smtClean="0"/>
              <a:t>Государственная социальная стипендия студентам</a:t>
            </a:r>
          </a:p>
          <a:p>
            <a:pPr lvl="1"/>
            <a:r>
              <a:rPr lang="ru-RU" smtClean="0"/>
              <a:t>Государственная социальная стипендия студентам в повышенном размере</a:t>
            </a:r>
            <a:endParaRPr lang="ru-RU" dirty="0"/>
          </a:p>
        </p:txBody>
      </p:sp>
      <p:sp>
        <p:nvSpPr>
          <p:cNvPr id="8" name="Объект 6"/>
          <p:cNvSpPr txBox="1">
            <a:spLocks/>
          </p:cNvSpPr>
          <p:nvPr/>
        </p:nvSpPr>
        <p:spPr bwMode="auto">
          <a:xfrm>
            <a:off x="406935" y="3932809"/>
            <a:ext cx="11235266" cy="201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43338" indent="-243338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05531"/>
              </a:buClr>
              <a:buFont typeface="Wingdings" panose="05000000000000000000" pitchFamily="2" charset="2"/>
              <a:buChar char="§"/>
              <a:defRPr sz="26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433" indent="-236990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rgbClr val="008637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97644" indent="-239106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83690" indent="-304701" algn="l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2"/>
              </a:buClr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742308" indent="-304701" algn="l" rtl="0" eaLnBrk="1" fontAlgn="base" hangingPunct="1">
              <a:spcBef>
                <a:spcPct val="35000"/>
              </a:spcBef>
              <a:spcAft>
                <a:spcPct val="0"/>
              </a:spcAft>
              <a:buChar char="•"/>
              <a:defRPr sz="18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351710" indent="-304701" algn="l" defTabSz="1218804" rtl="0" eaLnBrk="1" latinLnBrk="0" hangingPunct="1">
              <a:lnSpc>
                <a:spcPct val="90000"/>
              </a:lnSpc>
              <a:spcBef>
                <a:spcPts val="666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1112" indent="-304701" algn="l" defTabSz="1218804" rtl="0" eaLnBrk="1" latinLnBrk="0" hangingPunct="1">
              <a:lnSpc>
                <a:spcPct val="90000"/>
              </a:lnSpc>
              <a:spcBef>
                <a:spcPts val="666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0514" indent="-304701" algn="l" defTabSz="1218804" rtl="0" eaLnBrk="1" latinLnBrk="0" hangingPunct="1">
              <a:lnSpc>
                <a:spcPct val="90000"/>
              </a:lnSpc>
              <a:spcBef>
                <a:spcPts val="666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79916" indent="-304701" algn="l" defTabSz="1218804" rtl="0" eaLnBrk="1" latinLnBrk="0" hangingPunct="1">
              <a:lnSpc>
                <a:spcPct val="90000"/>
              </a:lnSpc>
              <a:spcBef>
                <a:spcPts val="666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Планируется:</a:t>
            </a:r>
          </a:p>
          <a:p>
            <a:pPr lvl="1"/>
            <a:r>
              <a:rPr lang="ru-RU" dirty="0" smtClean="0"/>
              <a:t>Формирование всех видов приказов (порядка 15 видов)</a:t>
            </a:r>
          </a:p>
          <a:p>
            <a:pPr lvl="1"/>
            <a:r>
              <a:rPr lang="ru-RU" dirty="0" smtClean="0"/>
              <a:t>Отображение выплат в личном кабинете студента</a:t>
            </a:r>
          </a:p>
          <a:p>
            <a:pPr lvl="1"/>
            <a:r>
              <a:rPr lang="ru-RU" dirty="0" smtClean="0"/>
              <a:t>Отправка реестра на выплату в банки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902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ru-RU" sz="2400" dirty="0" err="1"/>
              <a:t>Довузовская</a:t>
            </a:r>
            <a:r>
              <a:rPr lang="ru-RU" sz="2400" dirty="0"/>
              <a:t> подготовка 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дополнительное </a:t>
            </a:r>
            <a:r>
              <a:rPr lang="ru-RU" sz="2400" dirty="0"/>
              <a:t>образование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434" y="1917108"/>
            <a:ext cx="11235266" cy="3910393"/>
          </a:xfrm>
        </p:spPr>
        <p:txBody>
          <a:bodyPr/>
          <a:lstStyle/>
          <a:p>
            <a:r>
              <a:rPr lang="ru-RU" dirty="0" smtClean="0"/>
              <a:t>Реализовано </a:t>
            </a:r>
            <a:r>
              <a:rPr lang="ru-RU" dirty="0"/>
              <a:t>(</a:t>
            </a:r>
            <a:r>
              <a:rPr lang="ru-RU" dirty="0" err="1"/>
              <a:t>довузовская</a:t>
            </a:r>
            <a:r>
              <a:rPr lang="ru-RU" dirty="0"/>
              <a:t> подготовка</a:t>
            </a:r>
            <a:r>
              <a:rPr lang="ru-RU" dirty="0" smtClean="0"/>
              <a:t>):</a:t>
            </a:r>
          </a:p>
          <a:p>
            <a:pPr lvl="1"/>
            <a:r>
              <a:rPr lang="ru-RU" dirty="0"/>
              <a:t>Договор дополнительной общеобразовательной </a:t>
            </a:r>
            <a:r>
              <a:rPr lang="ru-RU" dirty="0" smtClean="0"/>
              <a:t>программы </a:t>
            </a:r>
          </a:p>
          <a:p>
            <a:pPr lvl="1"/>
            <a:r>
              <a:rPr lang="ru-RU" dirty="0" smtClean="0"/>
              <a:t>Приказы зачисления и отчисления</a:t>
            </a:r>
          </a:p>
          <a:p>
            <a:pPr lvl="1"/>
            <a:r>
              <a:rPr lang="ru-RU" dirty="0" smtClean="0"/>
              <a:t>Заявление на обучение, реализовано из договора</a:t>
            </a:r>
            <a:endParaRPr lang="ru-RU" dirty="0"/>
          </a:p>
          <a:p>
            <a:r>
              <a:rPr lang="ru-RU" dirty="0" smtClean="0"/>
              <a:t>Планируется (повышение квалификации и переподготовки):</a:t>
            </a:r>
          </a:p>
          <a:p>
            <a:pPr lvl="1"/>
            <a:r>
              <a:rPr lang="ru-RU" dirty="0" smtClean="0"/>
              <a:t>Договор повышения квалификации или переподготовки</a:t>
            </a:r>
          </a:p>
          <a:p>
            <a:pPr lvl="1"/>
            <a:r>
              <a:rPr lang="ru-RU" dirty="0" smtClean="0"/>
              <a:t>Дополнительные соглашения</a:t>
            </a:r>
          </a:p>
          <a:p>
            <a:pPr lvl="1"/>
            <a:r>
              <a:rPr lang="ru-RU" dirty="0" smtClean="0"/>
              <a:t>Выгрузка данных по договорам в БГУ 2.0</a:t>
            </a:r>
          </a:p>
        </p:txBody>
      </p:sp>
    </p:spTree>
    <p:extLst>
      <p:ext uri="{BB962C8B-B14F-4D97-AF65-F5344CB8AC3E}">
        <p14:creationId xmlns:p14="http://schemas.microsoft.com/office/powerpoint/2010/main" val="226672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514677"/>
            <a:ext cx="9601200" cy="369332"/>
          </a:xfrm>
        </p:spPr>
        <p:txBody>
          <a:bodyPr/>
          <a:lstStyle/>
          <a:p>
            <a:r>
              <a:rPr lang="ru-RU" sz="2400" dirty="0" smtClean="0"/>
              <a:t>Текущая успеваемость</a:t>
            </a:r>
            <a:endParaRPr lang="ru-RU" sz="24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8488" y="1799191"/>
            <a:ext cx="8411749" cy="366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4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ru-RU" sz="2400" dirty="0" smtClean="0"/>
              <a:t>Текущая успеваемость</a:t>
            </a:r>
            <a:br>
              <a:rPr lang="ru-RU" sz="2400" dirty="0" smtClean="0"/>
            </a:br>
            <a:r>
              <a:rPr lang="ru-RU" sz="2400" dirty="0" smtClean="0"/>
              <a:t>Обработка «Ввод рейтинга»</a:t>
            </a: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5813" y="1491572"/>
            <a:ext cx="8176026" cy="441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0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ru-RU" sz="2400" dirty="0" smtClean="0"/>
              <a:t>Проект плана внедрения</a:t>
            </a:r>
            <a:br>
              <a:rPr lang="ru-RU" sz="2400" dirty="0" smtClean="0"/>
            </a:br>
            <a:r>
              <a:rPr lang="ru-RU" sz="2400" dirty="0" smtClean="0"/>
              <a:t>«1С:Университет </a:t>
            </a:r>
            <a:r>
              <a:rPr lang="ru-RU" sz="2400" dirty="0"/>
              <a:t>ПРОФ»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0846" y="1581149"/>
            <a:ext cx="5100529" cy="4202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78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514677"/>
            <a:ext cx="9601200" cy="369332"/>
          </a:xfrm>
        </p:spPr>
        <p:txBody>
          <a:bodyPr/>
          <a:lstStyle/>
          <a:p>
            <a:r>
              <a:rPr lang="ru-RU" sz="2400" dirty="0" smtClean="0"/>
              <a:t>Почасовая нагрузка</a:t>
            </a:r>
            <a:endParaRPr lang="ru-RU" sz="24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7612" y="2217254"/>
            <a:ext cx="10210093" cy="299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ru-RU" sz="2400" dirty="0" smtClean="0"/>
              <a:t>Почасовая нагрузка</a:t>
            </a:r>
            <a:br>
              <a:rPr lang="ru-RU" sz="2400" dirty="0" smtClean="0"/>
            </a:br>
            <a:r>
              <a:rPr lang="ru-RU" sz="2400" dirty="0" smtClean="0"/>
              <a:t>Документ «Учет почасовой нагрузки»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293" y="1459084"/>
            <a:ext cx="8683164" cy="449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8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ru-RU" sz="2400" dirty="0" smtClean="0"/>
              <a:t>Почасовая нагрузка</a:t>
            </a:r>
            <a:br>
              <a:rPr lang="ru-RU" sz="2400" dirty="0" smtClean="0"/>
            </a:br>
            <a:r>
              <a:rPr lang="ru-RU" sz="2400" dirty="0" smtClean="0"/>
              <a:t>Документ «Приказ о выплате»</a:t>
            </a:r>
            <a:endParaRPr lang="ru-RU" sz="2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666" y="1478279"/>
            <a:ext cx="8842980" cy="4527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2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Общий подход к внедрению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Веб-клиент (Для работы преподавателей в системе)</a:t>
            </a:r>
          </a:p>
          <a:p>
            <a:r>
              <a:rPr lang="ru-RU" dirty="0" smtClean="0"/>
              <a:t>Бизнес-процессы (</a:t>
            </a:r>
            <a:r>
              <a:rPr lang="ru-RU" dirty="0"/>
              <a:t>на базе учебного портала «Битрикс24</a:t>
            </a:r>
            <a:r>
              <a:rPr lang="ru-RU" dirty="0" smtClean="0"/>
              <a:t>», для учета обращений по доработке, выявленным ошибкам, помощи и консультирования)</a:t>
            </a:r>
          </a:p>
          <a:p>
            <a:r>
              <a:rPr lang="ru-RU" dirty="0" smtClean="0"/>
              <a:t>Чат </a:t>
            </a:r>
            <a:r>
              <a:rPr lang="ru-RU" dirty="0"/>
              <a:t>(на базе учебного портала «Битрикс24», </a:t>
            </a:r>
            <a:r>
              <a:rPr lang="ru-RU" dirty="0" smtClean="0"/>
              <a:t>для оперативной помощи сотрудниками при заполнении рейтинга и почасовой нагрузки)</a:t>
            </a:r>
          </a:p>
        </p:txBody>
      </p:sp>
    </p:spTree>
    <p:extLst>
      <p:ext uri="{BB962C8B-B14F-4D97-AF65-F5344CB8AC3E}">
        <p14:creationId xmlns:p14="http://schemas.microsoft.com/office/powerpoint/2010/main" val="3141061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Сервисы преподавателям</a:t>
            </a:r>
          </a:p>
          <a:p>
            <a:pPr lvl="1"/>
            <a:r>
              <a:rPr lang="ru-RU" dirty="0" smtClean="0"/>
              <a:t>Заполнение рейтинга </a:t>
            </a:r>
          </a:p>
          <a:p>
            <a:pPr lvl="1"/>
            <a:r>
              <a:rPr lang="ru-RU" dirty="0" smtClean="0"/>
              <a:t>Заполнение почасовой нагрузки</a:t>
            </a:r>
          </a:p>
          <a:p>
            <a:pPr lvl="1"/>
            <a:r>
              <a:rPr lang="ru-RU" dirty="0" smtClean="0"/>
              <a:t>Разработка и актуализация РПД</a:t>
            </a:r>
          </a:p>
          <a:p>
            <a:pPr lvl="1"/>
            <a:r>
              <a:rPr lang="ru-RU" dirty="0" smtClean="0"/>
              <a:t>Заказ справок</a:t>
            </a:r>
          </a:p>
          <a:p>
            <a:pPr lvl="1"/>
            <a:r>
              <a:rPr lang="ru-RU" dirty="0" smtClean="0"/>
              <a:t>Работа с индивидуальным планом</a:t>
            </a:r>
          </a:p>
          <a:p>
            <a:pPr lvl="1"/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Сервисы студентам</a:t>
            </a:r>
          </a:p>
          <a:p>
            <a:pPr lvl="1"/>
            <a:r>
              <a:rPr lang="ru-RU" dirty="0" smtClean="0"/>
              <a:t>Просмотр рейтинга</a:t>
            </a:r>
          </a:p>
          <a:p>
            <a:pPr lvl="1"/>
            <a:r>
              <a:rPr lang="ru-RU" dirty="0" smtClean="0"/>
              <a:t>Заказ справок</a:t>
            </a:r>
          </a:p>
          <a:p>
            <a:pPr lvl="1"/>
            <a:r>
              <a:rPr lang="ru-RU" dirty="0" smtClean="0"/>
              <a:t>Просмотр вакансий</a:t>
            </a:r>
          </a:p>
          <a:p>
            <a:pPr lvl="1"/>
            <a:r>
              <a:rPr lang="ru-RU" dirty="0" smtClean="0"/>
              <a:t>Информация по оплатам договоров</a:t>
            </a:r>
          </a:p>
          <a:p>
            <a:pPr lvl="1"/>
            <a:r>
              <a:rPr lang="ru-RU" dirty="0" smtClean="0"/>
              <a:t>Заявление на проживание в общежитии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II</a:t>
            </a:r>
            <a:r>
              <a:rPr lang="en-US" sz="3200" dirty="0"/>
              <a:t>I</a:t>
            </a:r>
            <a:r>
              <a:rPr lang="ru-RU" sz="3200" dirty="0" smtClean="0"/>
              <a:t> Этап </a:t>
            </a:r>
            <a:r>
              <a:rPr lang="ru-RU" sz="3200" dirty="0"/>
              <a:t>внедрения </a:t>
            </a:r>
            <a:br>
              <a:rPr lang="ru-RU" sz="3200" dirty="0"/>
            </a:br>
            <a:r>
              <a:rPr lang="ru-RU" sz="3200" dirty="0"/>
              <a:t>«1С:Университет ПРОФ»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615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1638300" y="2811824"/>
            <a:ext cx="8181757" cy="369332"/>
          </a:xfrm>
        </p:spPr>
        <p:txBody>
          <a:bodyPr/>
          <a:lstStyle/>
          <a:p>
            <a:pPr algn="ctr"/>
            <a:r>
              <a:rPr lang="ru-RU" sz="2400" dirty="0" smtClean="0"/>
              <a:t>Спасибо за внимание</a:t>
            </a:r>
            <a:endParaRPr lang="ru-RU" sz="2400" dirty="0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1295467" y="3929928"/>
            <a:ext cx="9372533" cy="2007322"/>
          </a:xfrm>
        </p:spPr>
        <p:txBody>
          <a:bodyPr/>
          <a:lstStyle/>
          <a:p>
            <a:r>
              <a:rPr lang="ru-RU" sz="1800" b="1" dirty="0" err="1"/>
              <a:t>Корыткин</a:t>
            </a:r>
            <a:r>
              <a:rPr lang="ru-RU" sz="1800" b="1" dirty="0"/>
              <a:t> Евгений Юрьевич</a:t>
            </a:r>
          </a:p>
          <a:p>
            <a:pPr>
              <a:spcBef>
                <a:spcPts val="35"/>
              </a:spcBef>
            </a:pPr>
            <a:r>
              <a:rPr lang="en-US" sz="1600" dirty="0"/>
              <a:t>(3812) 31-06-83, </a:t>
            </a:r>
          </a:p>
          <a:p>
            <a:pPr>
              <a:spcBef>
                <a:spcPts val="35"/>
              </a:spcBef>
            </a:pPr>
            <a:r>
              <a:rPr lang="en-US" sz="1600" dirty="0"/>
              <a:t>E-mail: uit@omgups.ru</a:t>
            </a:r>
          </a:p>
          <a:p>
            <a:r>
              <a:rPr lang="ru-RU" sz="1800" b="1" dirty="0" smtClean="0"/>
              <a:t>Васильев </a:t>
            </a:r>
            <a:r>
              <a:rPr lang="ru-RU" sz="1800" b="1" dirty="0"/>
              <a:t>Арсений </a:t>
            </a:r>
            <a:r>
              <a:rPr lang="ru-RU" sz="1800" b="1" dirty="0" smtClean="0"/>
              <a:t>Владленович</a:t>
            </a:r>
          </a:p>
          <a:p>
            <a:pPr>
              <a:spcBef>
                <a:spcPts val="35"/>
              </a:spcBef>
            </a:pPr>
            <a:r>
              <a:rPr lang="ru-RU" sz="1600" dirty="0" smtClean="0"/>
              <a:t>+7 (900) 67-222-55</a:t>
            </a:r>
            <a:br>
              <a:rPr lang="ru-RU" sz="1600" dirty="0" smtClean="0"/>
            </a:br>
            <a:r>
              <a:rPr lang="ru-RU" sz="1600" dirty="0" smtClean="0"/>
              <a:t>Е-</a:t>
            </a:r>
            <a:r>
              <a:rPr lang="en-US" sz="1600" dirty="0" smtClean="0"/>
              <a:t>mail: avasilev93@icloud.com</a:t>
            </a:r>
          </a:p>
          <a:p>
            <a:pPr>
              <a:spcBef>
                <a:spcPts val="35"/>
              </a:spcBef>
            </a:pPr>
            <a:r>
              <a:rPr lang="en-US" sz="1600" dirty="0" smtClean="0"/>
              <a:t>      vasilevav93</a:t>
            </a:r>
            <a:endParaRPr lang="ru-RU" sz="1600" dirty="0" smtClean="0"/>
          </a:p>
          <a:p>
            <a:pPr>
              <a:spcBef>
                <a:spcPts val="35"/>
              </a:spcBef>
            </a:pPr>
            <a:endParaRPr lang="ru-RU" sz="1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6" t="6006" r="18236" b="6381"/>
          <a:stretch/>
        </p:blipFill>
        <p:spPr>
          <a:xfrm>
            <a:off x="1409199" y="5595645"/>
            <a:ext cx="246857" cy="24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en-US" sz="2400" dirty="0" smtClean="0"/>
              <a:t>I</a:t>
            </a:r>
            <a:r>
              <a:rPr lang="ru-RU" sz="2400" dirty="0" smtClean="0"/>
              <a:t> этап внедрения</a:t>
            </a:r>
            <a:br>
              <a:rPr lang="ru-RU" sz="2400" dirty="0" smtClean="0"/>
            </a:br>
            <a:r>
              <a:rPr lang="ru-RU" sz="2400" dirty="0" smtClean="0"/>
              <a:t>«1С:Университет </a:t>
            </a:r>
            <a:r>
              <a:rPr lang="ru-RU" sz="2400" dirty="0"/>
              <a:t>ПРОФ»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434" y="1562003"/>
            <a:ext cx="11523133" cy="3910393"/>
          </a:xfrm>
        </p:spPr>
        <p:txBody>
          <a:bodyPr/>
          <a:lstStyle/>
          <a:p>
            <a:r>
              <a:rPr lang="ru-RU" b="1" dirty="0" smtClean="0"/>
              <a:t>Год начала: </a:t>
            </a:r>
            <a:r>
              <a:rPr lang="ru-RU" dirty="0" smtClean="0"/>
              <a:t>2020</a:t>
            </a:r>
          </a:p>
          <a:p>
            <a:r>
              <a:rPr lang="ru-RU" b="1" dirty="0" smtClean="0"/>
              <a:t>Цель:</a:t>
            </a:r>
            <a:r>
              <a:rPr lang="ru-RU" dirty="0" smtClean="0"/>
              <a:t> Переход с собственной разработанной 1С к типовому решению.</a:t>
            </a:r>
          </a:p>
          <a:p>
            <a:r>
              <a:rPr lang="ru-RU" b="1" dirty="0" smtClean="0"/>
              <a:t>Подсистемы:</a:t>
            </a:r>
            <a:r>
              <a:rPr lang="ru-RU" dirty="0" smtClean="0"/>
              <a:t> Приемная кампания, Управление студенческим составом (приказы), Расчёты с обучающимися, Планирование учебного процесса (нагрузка), Управление заселением в общежития, Воинский учет, Аспирантура (приказы и приемная кампания). </a:t>
            </a:r>
          </a:p>
          <a:p>
            <a:r>
              <a:rPr lang="ru-RU" b="1" dirty="0" smtClean="0"/>
              <a:t>Процент выполнения: </a:t>
            </a:r>
            <a:r>
              <a:rPr lang="ru-RU" dirty="0" smtClean="0"/>
              <a:t>100%.</a:t>
            </a:r>
          </a:p>
          <a:p>
            <a:r>
              <a:rPr lang="ru-RU" b="1" dirty="0" smtClean="0"/>
              <a:t>Затраченное время: </a:t>
            </a:r>
            <a:r>
              <a:rPr lang="ru-RU" dirty="0" smtClean="0"/>
              <a:t>1 год и 2 месяца.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7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en-US" sz="2400" dirty="0"/>
              <a:t>II</a:t>
            </a:r>
            <a:r>
              <a:rPr lang="ru-RU" sz="2400" dirty="0" smtClean="0"/>
              <a:t> этап внедрения </a:t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1С:Университет ПРОФ»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434" y="1562007"/>
            <a:ext cx="11523133" cy="3910393"/>
          </a:xfrm>
        </p:spPr>
        <p:txBody>
          <a:bodyPr/>
          <a:lstStyle/>
          <a:p>
            <a:r>
              <a:rPr lang="ru-RU" b="1" dirty="0" smtClean="0"/>
              <a:t>Год начала: </a:t>
            </a:r>
            <a:r>
              <a:rPr lang="ru-RU" dirty="0" smtClean="0"/>
              <a:t>2021</a:t>
            </a:r>
          </a:p>
          <a:p>
            <a:r>
              <a:rPr lang="ru-RU" b="1" dirty="0" smtClean="0"/>
              <a:t>Цель: </a:t>
            </a:r>
            <a:r>
              <a:rPr lang="ru-RU" dirty="0" smtClean="0"/>
              <a:t>Переход от «лоскутной» к комплексной автоматизации, расширение масштабов использования ИС.</a:t>
            </a:r>
          </a:p>
          <a:p>
            <a:r>
              <a:rPr lang="ru-RU" b="1" dirty="0" smtClean="0"/>
              <a:t>Подсистемы: </a:t>
            </a:r>
            <a:r>
              <a:rPr lang="ru-RU" dirty="0" smtClean="0"/>
              <a:t>Управление студенческим составом (трудоустройство, учет успеваемости),Финансы (стипендия), </a:t>
            </a:r>
            <a:r>
              <a:rPr lang="ru-RU" dirty="0" err="1" smtClean="0"/>
              <a:t>Довузовская</a:t>
            </a:r>
            <a:r>
              <a:rPr lang="ru-RU" dirty="0" smtClean="0"/>
              <a:t> подготовка и дополнительное образование, Текущая успеваемость студентов, Почасовая нагрузка преподавателей.</a:t>
            </a:r>
          </a:p>
          <a:p>
            <a:r>
              <a:rPr lang="ru-RU" b="1" dirty="0" smtClean="0"/>
              <a:t>Процент выполнения:</a:t>
            </a:r>
            <a:r>
              <a:rPr lang="ru-RU" dirty="0" smtClean="0"/>
              <a:t> 82%.</a:t>
            </a:r>
          </a:p>
          <a:p>
            <a:r>
              <a:rPr lang="ru-RU" b="1" dirty="0" smtClean="0"/>
              <a:t>Затраченное время:</a:t>
            </a:r>
            <a:r>
              <a:rPr lang="ru-RU" dirty="0" smtClean="0"/>
              <a:t> 1 год и еще продолжается.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496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330011"/>
            <a:ext cx="9601200" cy="738664"/>
          </a:xfrm>
        </p:spPr>
        <p:txBody>
          <a:bodyPr/>
          <a:lstStyle/>
          <a:p>
            <a:r>
              <a:rPr lang="en-US" sz="2400" dirty="0" smtClean="0"/>
              <a:t>III</a:t>
            </a:r>
            <a:r>
              <a:rPr lang="ru-RU" sz="2400" dirty="0" smtClean="0"/>
              <a:t> этап внедрения </a:t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1С:Университет ПРОФ»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34435" y="1562001"/>
            <a:ext cx="11523133" cy="3910393"/>
          </a:xfrm>
        </p:spPr>
        <p:txBody>
          <a:bodyPr/>
          <a:lstStyle/>
          <a:p>
            <a:r>
              <a:rPr lang="ru-RU" b="1" dirty="0" smtClean="0"/>
              <a:t>Год начала: </a:t>
            </a:r>
            <a:r>
              <a:rPr lang="ru-RU" dirty="0" smtClean="0"/>
              <a:t>2022</a:t>
            </a:r>
          </a:p>
          <a:p>
            <a:r>
              <a:rPr lang="ru-RU" b="1" dirty="0" smtClean="0"/>
              <a:t>Цель: </a:t>
            </a:r>
            <a:r>
              <a:rPr lang="ru-RU" dirty="0" smtClean="0"/>
              <a:t>Создание цифровых сервисов для студентов и профессорско-преподавательского состава.</a:t>
            </a:r>
          </a:p>
          <a:p>
            <a:r>
              <a:rPr lang="ru-RU" b="1" dirty="0" smtClean="0"/>
              <a:t>Подсистемы: </a:t>
            </a:r>
            <a:r>
              <a:rPr lang="ru-RU" dirty="0" smtClean="0"/>
              <a:t>Расписание.</a:t>
            </a:r>
          </a:p>
          <a:p>
            <a:r>
              <a:rPr lang="ru-RU" b="1" dirty="0" smtClean="0"/>
              <a:t>Платформа: </a:t>
            </a:r>
            <a:r>
              <a:rPr lang="ru-RU" dirty="0" smtClean="0"/>
              <a:t>портал </a:t>
            </a:r>
            <a:r>
              <a:rPr lang="ru-RU" dirty="0"/>
              <a:t>от «1С: Университет ПРОФ». </a:t>
            </a:r>
            <a:endParaRPr lang="ru-RU" dirty="0" smtClean="0"/>
          </a:p>
          <a:p>
            <a:r>
              <a:rPr lang="ru-RU" b="1" dirty="0" smtClean="0"/>
              <a:t>Процент выполнения:</a:t>
            </a:r>
            <a:r>
              <a:rPr lang="ru-RU" dirty="0" smtClean="0"/>
              <a:t> 0%.</a:t>
            </a:r>
          </a:p>
          <a:p>
            <a:r>
              <a:rPr lang="ru-RU" b="1" dirty="0" smtClean="0"/>
              <a:t>Затраченное время (планируемое):</a:t>
            </a:r>
            <a:r>
              <a:rPr lang="ru-RU" dirty="0" smtClean="0"/>
              <a:t> 1 год.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36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11199" y="1977033"/>
            <a:ext cx="10128435" cy="2594967"/>
          </a:xfrm>
        </p:spPr>
        <p:txBody>
          <a:bodyPr/>
          <a:lstStyle/>
          <a:p>
            <a:r>
              <a:rPr lang="ru-RU" dirty="0" smtClean="0"/>
              <a:t>Подсистема «</a:t>
            </a:r>
            <a:r>
              <a:rPr lang="ru-RU" dirty="0"/>
              <a:t>Приемная кампания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Подсистема «Управление студенческим составом»</a:t>
            </a:r>
            <a:endParaRPr lang="ru-RU" dirty="0" smtClean="0"/>
          </a:p>
          <a:p>
            <a:pPr lvl="1"/>
            <a:r>
              <a:rPr lang="ru-RU" dirty="0" smtClean="0"/>
              <a:t>Доработан шаблон макета документа «Приказ»</a:t>
            </a:r>
            <a:endParaRPr lang="ru-RU" dirty="0" smtClean="0"/>
          </a:p>
          <a:p>
            <a:pPr lvl="1"/>
            <a:r>
              <a:rPr lang="ru-RU" dirty="0" smtClean="0"/>
              <a:t>Добавлены реквизиты в табличную часть</a:t>
            </a:r>
            <a:endParaRPr lang="ru-RU" dirty="0" smtClean="0"/>
          </a:p>
          <a:p>
            <a:pPr lvl="1"/>
            <a:r>
              <a:rPr lang="ru-RU" dirty="0" smtClean="0"/>
              <a:t>Добавлены новые функции, получения информации в текст приказа</a:t>
            </a:r>
            <a:endParaRPr lang="ru-RU" dirty="0" smtClean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7541" y="515067"/>
            <a:ext cx="9601200" cy="369332"/>
          </a:xfrm>
        </p:spPr>
        <p:txBody>
          <a:bodyPr/>
          <a:lstStyle/>
          <a:p>
            <a:r>
              <a:rPr lang="ru-RU" sz="2400" dirty="0" smtClean="0"/>
              <a:t>Немного о </a:t>
            </a:r>
            <a:r>
              <a:rPr lang="en-US" sz="2400" dirty="0" smtClean="0"/>
              <a:t>I </a:t>
            </a:r>
            <a:r>
              <a:rPr lang="ru-RU" sz="2400" dirty="0" smtClean="0"/>
              <a:t>Этапе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8082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Дополнительные соглашения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Адаптированные отчеты</a:t>
            </a:r>
          </a:p>
          <a:p>
            <a:pPr lvl="1"/>
            <a:r>
              <a:rPr lang="ru-RU" dirty="0" smtClean="0"/>
              <a:t>График платежей по договору</a:t>
            </a:r>
          </a:p>
          <a:p>
            <a:pPr lvl="1"/>
            <a:r>
              <a:rPr lang="ru-RU" dirty="0" smtClean="0"/>
              <a:t>Задолжники по договорам</a:t>
            </a:r>
          </a:p>
          <a:p>
            <a:pPr lvl="1"/>
            <a:r>
              <a:rPr lang="ru-RU" dirty="0" smtClean="0"/>
              <a:t>Норматив сбора денежных средств по договорам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Виды дополнительных соглашений:</a:t>
            </a:r>
          </a:p>
          <a:p>
            <a:pPr lvl="1"/>
            <a:r>
              <a:rPr lang="ru-RU" dirty="0" smtClean="0"/>
              <a:t>Изменение стоимости</a:t>
            </a:r>
          </a:p>
          <a:p>
            <a:pPr lvl="1"/>
            <a:r>
              <a:rPr lang="ru-RU" dirty="0" smtClean="0"/>
              <a:t>Освобождение от оплаты</a:t>
            </a:r>
          </a:p>
          <a:p>
            <a:pPr lvl="1"/>
            <a:r>
              <a:rPr lang="ru-RU" dirty="0" smtClean="0"/>
              <a:t>Расторжение</a:t>
            </a:r>
          </a:p>
          <a:p>
            <a:pPr lvl="1"/>
            <a:r>
              <a:rPr lang="ru-RU" dirty="0" smtClean="0"/>
              <a:t>Увеличение стоимости</a:t>
            </a:r>
          </a:p>
          <a:p>
            <a:pPr lvl="1"/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Учет проживания в общежитии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747" y="2420730"/>
            <a:ext cx="5350653" cy="148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106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8500" y="145345"/>
            <a:ext cx="9601200" cy="1107996"/>
          </a:xfrm>
        </p:spPr>
        <p:txBody>
          <a:bodyPr/>
          <a:lstStyle/>
          <a:p>
            <a:r>
              <a:rPr lang="ru-RU" sz="2400" dirty="0" smtClean="0"/>
              <a:t>Формула расчета стоимости </a:t>
            </a:r>
            <a:br>
              <a:rPr lang="ru-RU" sz="2400" dirty="0" smtClean="0"/>
            </a:br>
            <a:r>
              <a:rPr lang="ru-RU" sz="2400" dirty="0" smtClean="0"/>
              <a:t>по договору на </a:t>
            </a:r>
            <a:br>
              <a:rPr lang="ru-RU" sz="2400" dirty="0" smtClean="0"/>
            </a:br>
            <a:r>
              <a:rPr lang="ru-RU" sz="2400" dirty="0" smtClean="0"/>
              <a:t>проживание в общежитии</a:t>
            </a: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t="1575" b="1329"/>
          <a:stretch/>
        </p:blipFill>
        <p:spPr>
          <a:xfrm>
            <a:off x="1083076" y="1580227"/>
            <a:ext cx="6873682" cy="437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08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6412541" y="1604171"/>
            <a:ext cx="5156200" cy="4350523"/>
          </a:xfrm>
        </p:spPr>
        <p:txBody>
          <a:bodyPr/>
          <a:lstStyle/>
          <a:p>
            <a:r>
              <a:rPr lang="ru-RU" dirty="0" smtClean="0"/>
              <a:t>Типы договора</a:t>
            </a:r>
          </a:p>
          <a:p>
            <a:pPr lvl="1"/>
            <a:r>
              <a:rPr lang="ru-RU" dirty="0"/>
              <a:t>Долгосрочный </a:t>
            </a:r>
            <a:r>
              <a:rPr lang="ru-RU" dirty="0" smtClean="0"/>
              <a:t>договор</a:t>
            </a:r>
          </a:p>
          <a:p>
            <a:pPr lvl="1"/>
            <a:r>
              <a:rPr lang="ru-RU" dirty="0"/>
              <a:t>Групповой </a:t>
            </a:r>
            <a:r>
              <a:rPr lang="ru-RU" dirty="0" smtClean="0"/>
              <a:t>договор</a:t>
            </a:r>
          </a:p>
          <a:p>
            <a:pPr lvl="1"/>
            <a:r>
              <a:rPr lang="ru-RU" dirty="0"/>
              <a:t>Краткосрочный </a:t>
            </a:r>
            <a:r>
              <a:rPr lang="ru-RU" dirty="0" smtClean="0"/>
              <a:t>договор</a:t>
            </a:r>
          </a:p>
          <a:p>
            <a:pPr lvl="1"/>
            <a:r>
              <a:rPr lang="ru-RU" dirty="0"/>
              <a:t>Многосторонний </a:t>
            </a:r>
            <a:r>
              <a:rPr lang="ru-RU" dirty="0" smtClean="0"/>
              <a:t>договор</a:t>
            </a:r>
          </a:p>
          <a:p>
            <a:r>
              <a:rPr lang="ru-RU" dirty="0" smtClean="0"/>
              <a:t>Статусы договора</a:t>
            </a:r>
          </a:p>
          <a:p>
            <a:pPr lvl="1"/>
            <a:r>
              <a:rPr lang="ru-RU" dirty="0" smtClean="0"/>
              <a:t>Утвержден</a:t>
            </a:r>
          </a:p>
          <a:p>
            <a:pPr lvl="1"/>
            <a:r>
              <a:rPr lang="ru-RU" dirty="0" smtClean="0"/>
              <a:t>Проект</a:t>
            </a:r>
          </a:p>
          <a:p>
            <a:pPr lvl="1"/>
            <a:r>
              <a:rPr lang="ru-RU" dirty="0" smtClean="0"/>
              <a:t>Приостановлен</a:t>
            </a:r>
          </a:p>
          <a:p>
            <a:pPr lvl="1"/>
            <a:r>
              <a:rPr lang="ru-RU" dirty="0" smtClean="0"/>
              <a:t>Закрыт</a:t>
            </a:r>
          </a:p>
          <a:p>
            <a:pPr lvl="1"/>
            <a:r>
              <a:rPr lang="ru-RU" dirty="0"/>
              <a:t>Расторгнут</a:t>
            </a: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764466" y="1604171"/>
            <a:ext cx="5156200" cy="4350523"/>
          </a:xfrm>
        </p:spPr>
        <p:txBody>
          <a:bodyPr/>
          <a:lstStyle/>
          <a:p>
            <a:r>
              <a:rPr lang="ru-RU" dirty="0" smtClean="0"/>
              <a:t>Документы</a:t>
            </a:r>
          </a:p>
          <a:p>
            <a:pPr lvl="1"/>
            <a:r>
              <a:rPr lang="ru-RU" dirty="0" smtClean="0"/>
              <a:t>Договор студента</a:t>
            </a:r>
          </a:p>
          <a:p>
            <a:pPr lvl="1"/>
            <a:r>
              <a:rPr lang="ru-RU" dirty="0" smtClean="0"/>
              <a:t>Расторжение договора</a:t>
            </a:r>
          </a:p>
          <a:p>
            <a:pPr lvl="1"/>
            <a:r>
              <a:rPr lang="ru-RU" dirty="0" smtClean="0"/>
              <a:t>Дополнительное соглашение</a:t>
            </a:r>
          </a:p>
          <a:p>
            <a:r>
              <a:rPr lang="ru-RU" dirty="0" smtClean="0"/>
              <a:t>Виды дополнительных соглашений</a:t>
            </a:r>
          </a:p>
          <a:p>
            <a:pPr lvl="1"/>
            <a:r>
              <a:rPr lang="ru-RU" dirty="0"/>
              <a:t>Увеличение стоимости </a:t>
            </a:r>
            <a:r>
              <a:rPr lang="ru-RU" dirty="0" smtClean="0"/>
              <a:t>обучения</a:t>
            </a:r>
          </a:p>
          <a:p>
            <a:pPr lvl="1"/>
            <a:r>
              <a:rPr lang="ru-RU" dirty="0" smtClean="0"/>
              <a:t>Изменение </a:t>
            </a:r>
            <a:r>
              <a:rPr lang="ru-RU" dirty="0"/>
              <a:t>стоимости с переаттестацией </a:t>
            </a:r>
            <a:r>
              <a:rPr lang="ru-RU" dirty="0" smtClean="0"/>
              <a:t>дисциплин</a:t>
            </a:r>
          </a:p>
          <a:p>
            <a:pPr lvl="1"/>
            <a:r>
              <a:rPr lang="ru-RU" dirty="0" smtClean="0"/>
              <a:t>Материнский капитал</a:t>
            </a:r>
          </a:p>
          <a:p>
            <a:pPr lvl="1"/>
            <a:r>
              <a:rPr lang="ru-RU" dirty="0"/>
              <a:t>Скидка</a:t>
            </a: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67541" y="515067"/>
            <a:ext cx="9601200" cy="369332"/>
          </a:xfrm>
        </p:spPr>
        <p:txBody>
          <a:bodyPr/>
          <a:lstStyle/>
          <a:p>
            <a:r>
              <a:rPr lang="ru-RU" sz="2400" dirty="0"/>
              <a:t>Подсистема «Расчеты с обучающимися»</a:t>
            </a:r>
          </a:p>
        </p:txBody>
      </p:sp>
    </p:spTree>
    <p:extLst>
      <p:ext uri="{BB962C8B-B14F-4D97-AF65-F5344CB8AC3E}">
        <p14:creationId xmlns:p14="http://schemas.microsoft.com/office/powerpoint/2010/main" val="426018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4_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2021_11_НПК21_Шаблон презентации_16х9 (V2)</Template>
  <TotalTime>1536</TotalTime>
  <Words>752</Words>
  <Application>Microsoft Office PowerPoint</Application>
  <PresentationFormat>Широкоэкранный</PresentationFormat>
  <Paragraphs>135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Wingdings</vt:lpstr>
      <vt:lpstr>4_Оформление по умолчанию</vt:lpstr>
      <vt:lpstr>Внедрение «1С:Университет ПРОФ» в Омском государственном университете путей сообщения</vt:lpstr>
      <vt:lpstr>Проект плана внедрения «1С:Университет ПРОФ»</vt:lpstr>
      <vt:lpstr>I этап внедрения «1С:Университет ПРОФ»</vt:lpstr>
      <vt:lpstr>II этап внедрения  «1С:Университет ПРОФ»</vt:lpstr>
      <vt:lpstr>III этап внедрения  «1С:Университет ПРОФ»</vt:lpstr>
      <vt:lpstr>Немного о I Этапе</vt:lpstr>
      <vt:lpstr>Учет проживания в общежитии</vt:lpstr>
      <vt:lpstr>Формула расчета стоимости  по договору на  проживание в общежитии</vt:lpstr>
      <vt:lpstr>Подсистема «Расчеты с обучающимися»</vt:lpstr>
      <vt:lpstr>Подсистема «Расчеты с обучающимися»</vt:lpstr>
      <vt:lpstr>Распределение поручение (нагрузка)</vt:lpstr>
      <vt:lpstr>Распределение поручение (нагрузка)</vt:lpstr>
      <vt:lpstr>Управление студенческим составом  (Учет успеваемости)</vt:lpstr>
      <vt:lpstr>Управление студенческим составом  (Учет успеваемости)</vt:lpstr>
      <vt:lpstr>Финансы (Стипендия)</vt:lpstr>
      <vt:lpstr>Финансы (Стипендия)</vt:lpstr>
      <vt:lpstr>Довузовская подготовка и  дополнительное образование</vt:lpstr>
      <vt:lpstr>Текущая успеваемость</vt:lpstr>
      <vt:lpstr>Текущая успеваемость Обработка «Ввод рейтинга»</vt:lpstr>
      <vt:lpstr>Почасовая нагрузка</vt:lpstr>
      <vt:lpstr>Почасовая нагрузка Документ «Учет почасовой нагрузки»</vt:lpstr>
      <vt:lpstr>Почасовая нагрузка Документ «Приказ о выплате»</vt:lpstr>
      <vt:lpstr>Общий подход к внедрению</vt:lpstr>
      <vt:lpstr>III Этап внедрения  «1С:Университет ПРОФ»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«1С:Университет ПРОФ» в Омском государственном университете путей сообщения</dc:title>
  <dc:creator>Васильев Арсений Владленович</dc:creator>
  <cp:lastModifiedBy>Васильев Арсений Владленович</cp:lastModifiedBy>
  <cp:revision>34</cp:revision>
  <dcterms:created xsi:type="dcterms:W3CDTF">2021-12-24T09:51:12Z</dcterms:created>
  <dcterms:modified xsi:type="dcterms:W3CDTF">2022-01-12T12:51:04Z</dcterms:modified>
</cp:coreProperties>
</file>